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22"/>
  </p:notesMasterIdLst>
  <p:sldIdLst>
    <p:sldId id="258" r:id="rId2"/>
    <p:sldId id="277" r:id="rId3"/>
    <p:sldId id="278" r:id="rId4"/>
    <p:sldId id="283" r:id="rId5"/>
    <p:sldId id="260" r:id="rId6"/>
    <p:sldId id="261" r:id="rId7"/>
    <p:sldId id="284" r:id="rId8"/>
    <p:sldId id="264" r:id="rId9"/>
    <p:sldId id="285" r:id="rId10"/>
    <p:sldId id="265" r:id="rId11"/>
    <p:sldId id="286" r:id="rId12"/>
    <p:sldId id="266" r:id="rId13"/>
    <p:sldId id="287" r:id="rId14"/>
    <p:sldId id="267" r:id="rId15"/>
    <p:sldId id="288" r:id="rId16"/>
    <p:sldId id="269" r:id="rId17"/>
    <p:sldId id="270" r:id="rId18"/>
    <p:sldId id="289" r:id="rId19"/>
    <p:sldId id="290" r:id="rId20"/>
    <p:sldId id="291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dhika Mohan" initials="M" lastIdx="1" clrIdx="0">
    <p:extLst/>
  </p:cmAuthor>
  <p:cmAuthor id="2" name="Kirkhuff, Laura" initials="KL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D98818A-616D-4BCE-9A2E-DE57E6694452}" type="datetimeFigureOut">
              <a:rPr lang="en-US"/>
              <a:pPr>
                <a:defRPr/>
              </a:pPr>
              <a:t>2/16/2017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A00B6AC-DEB4-4394-A579-BF71D4DC8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9903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00B6AC-DEB4-4394-A579-BF71D4DC8B8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665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24DFD4-AA66-42AF-B229-8FD943F327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98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40895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609091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AF9849-6799-4799-B193-EBAAF76EE0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605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F44E02-EF04-4694-AD67-B5982076DC0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65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2770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659908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466726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A3B0E-F1C1-455C-9B14-C2A7353228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618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595983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952698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23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2324100" y="5109754"/>
            <a:ext cx="5334000" cy="752476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3600" b="1" dirty="0" smtClean="0"/>
              <a:t>Chapter</a:t>
            </a:r>
            <a:r>
              <a:rPr lang="en-US" sz="3600" dirty="0" smtClean="0"/>
              <a:t> </a:t>
            </a:r>
            <a:r>
              <a:rPr lang="en-US" sz="3600" b="1" dirty="0" smtClean="0"/>
              <a:t>2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5978028"/>
            <a:ext cx="7886700" cy="523874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000" b="1" dirty="0">
                <a:solidFill>
                  <a:schemeClr val="tx1"/>
                </a:solidFill>
              </a:rPr>
              <a:t>Measuring Crime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8305800" cy="510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Beccaria’s </a:t>
            </a:r>
            <a:r>
              <a:rPr lang="en-US" sz="3600" dirty="0" smtClean="0">
                <a:solidFill>
                  <a:srgbClr val="CF5716"/>
                </a:solidFill>
              </a:rPr>
              <a:t>proposed reforms </a:t>
            </a:r>
            <a:r>
              <a:rPr lang="en-US" sz="3600" dirty="0">
                <a:solidFill>
                  <a:srgbClr val="CF5716"/>
                </a:solidFill>
              </a:rPr>
              <a:t>and </a:t>
            </a:r>
            <a:r>
              <a:rPr lang="en-US" sz="3600" dirty="0" smtClean="0">
                <a:solidFill>
                  <a:srgbClr val="CF5716"/>
                </a:solidFill>
              </a:rPr>
              <a:t>ideas </a:t>
            </a:r>
            <a:r>
              <a:rPr lang="en-US" sz="3600" dirty="0">
                <a:solidFill>
                  <a:srgbClr val="CF5716"/>
                </a:solidFill>
              </a:rPr>
              <a:t>of </a:t>
            </a:r>
            <a:r>
              <a:rPr lang="en-US" sz="3600" dirty="0" smtClean="0">
                <a:solidFill>
                  <a:srgbClr val="CF5716"/>
                </a:solidFill>
              </a:rPr>
              <a:t>justice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890451" y="1808753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Defendants should be tried by fellow citizens or peers, not by judges.</a:t>
            </a:r>
          </a:p>
          <a:p>
            <a:pPr eaLnBrk="1" hangingPunct="1"/>
            <a:r>
              <a:rPr lang="en-US" sz="2200" dirty="0" smtClean="0"/>
              <a:t>Emphasis was placed on making the justice system, particularly the laws and decisions made in processing, more public and understood.</a:t>
            </a:r>
          </a:p>
          <a:p>
            <a:pPr eaLnBrk="1" hangingPunct="1"/>
            <a:r>
              <a:rPr lang="en-US" sz="2200" dirty="0" smtClean="0"/>
              <a:t>The surest but most difficult way to prevent crimes is by perfecting education.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0675"/>
            <a:ext cx="7886700" cy="898526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Hate </a:t>
            </a:r>
            <a:r>
              <a:rPr lang="en-US" sz="3600" dirty="0" smtClean="0">
                <a:solidFill>
                  <a:srgbClr val="CF5716"/>
                </a:solidFill>
              </a:rPr>
              <a:t>crime data</a:t>
            </a:r>
            <a:endParaRPr lang="en-US" sz="3600" dirty="0">
              <a:solidFill>
                <a:srgbClr val="CF571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886700" cy="4351338"/>
          </a:xfrm>
        </p:spPr>
        <p:txBody>
          <a:bodyPr>
            <a:normAutofit/>
          </a:bodyPr>
          <a:lstStyle/>
          <a:p>
            <a:r>
              <a:rPr lang="en-US" sz="2200" dirty="0" smtClean="0"/>
              <a:t>Hate Crime Incident Report</a:t>
            </a:r>
          </a:p>
          <a:p>
            <a:pPr lvl="1"/>
            <a:r>
              <a:rPr lang="en-US" sz="2200" dirty="0" smtClean="0"/>
              <a:t>Collects information on</a:t>
            </a:r>
          </a:p>
          <a:p>
            <a:pPr lvl="2"/>
            <a:r>
              <a:rPr lang="en-US" sz="2200" dirty="0" smtClean="0"/>
              <a:t>Location</a:t>
            </a:r>
          </a:p>
          <a:p>
            <a:pPr lvl="2"/>
            <a:r>
              <a:rPr lang="en-US" sz="2200" dirty="0" smtClean="0"/>
              <a:t>Victim type (individual/business) </a:t>
            </a:r>
          </a:p>
          <a:p>
            <a:pPr lvl="2"/>
            <a:r>
              <a:rPr lang="en-US" sz="2200" dirty="0" smtClean="0"/>
              <a:t>Number of offenders </a:t>
            </a:r>
          </a:p>
          <a:p>
            <a:pPr lvl="2"/>
            <a:r>
              <a:rPr lang="en-US" sz="2200" dirty="0" smtClean="0"/>
              <a:t>Race of offender(s)</a:t>
            </a:r>
          </a:p>
          <a:p>
            <a:pPr lvl="2"/>
            <a:r>
              <a:rPr lang="en-US" sz="2200" dirty="0" smtClean="0"/>
              <a:t>Bias motivation</a:t>
            </a:r>
          </a:p>
          <a:p>
            <a:pPr lvl="3"/>
            <a:r>
              <a:rPr lang="en-US" sz="2200" dirty="0" smtClean="0"/>
              <a:t>Race</a:t>
            </a:r>
          </a:p>
          <a:p>
            <a:pPr lvl="3"/>
            <a:r>
              <a:rPr lang="en-US" sz="2200" dirty="0" smtClean="0"/>
              <a:t>Ethnicity/national origin</a:t>
            </a:r>
          </a:p>
          <a:p>
            <a:pPr lvl="3"/>
            <a:r>
              <a:rPr lang="en-US" sz="2200" dirty="0" smtClean="0"/>
              <a:t>Religion</a:t>
            </a:r>
          </a:p>
          <a:p>
            <a:pPr lvl="3"/>
            <a:r>
              <a:rPr lang="en-US" sz="2200" dirty="0" smtClean="0"/>
              <a:t>Sexual orientation</a:t>
            </a:r>
          </a:p>
          <a:p>
            <a:pPr lvl="3"/>
            <a:r>
              <a:rPr lang="en-US" sz="2200" dirty="0" smtClean="0"/>
              <a:t>Disability</a:t>
            </a:r>
          </a:p>
        </p:txBody>
      </p:sp>
    </p:spTree>
    <p:extLst>
      <p:ext uri="{BB962C8B-B14F-4D97-AF65-F5344CB8AC3E}">
        <p14:creationId xmlns:p14="http://schemas.microsoft.com/office/powerpoint/2010/main" val="257925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886700" cy="777874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Beccaria’s ideas on the death </a:t>
            </a:r>
            <a:r>
              <a:rPr lang="en-US" dirty="0">
                <a:solidFill>
                  <a:srgbClr val="CF5716"/>
                </a:solidFill>
              </a:rPr>
              <a:t>p</a:t>
            </a:r>
            <a:r>
              <a:rPr lang="en-US" dirty="0" smtClean="0">
                <a:solidFill>
                  <a:srgbClr val="CF5716"/>
                </a:solidFill>
              </a:rPr>
              <a:t>enalty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838200" y="16764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Against the use of capital punishment</a:t>
            </a:r>
          </a:p>
          <a:p>
            <a:pPr eaLnBrk="1" hangingPunct="1"/>
            <a:r>
              <a:rPr lang="en-US" sz="2200" dirty="0" smtClean="0"/>
              <a:t>Reasons</a:t>
            </a:r>
          </a:p>
          <a:p>
            <a:pPr lvl="1"/>
            <a:r>
              <a:rPr lang="en-US" sz="2200" dirty="0" smtClean="0"/>
              <a:t>The use of capital punishment inherently violated the social contract.</a:t>
            </a:r>
          </a:p>
          <a:p>
            <a:pPr lvl="1"/>
            <a:r>
              <a:rPr lang="en-US" sz="2200" dirty="0" smtClean="0"/>
              <a:t>By the government endorsing the death of a citizen, it would provide a negative example to the rest of society.</a:t>
            </a:r>
          </a:p>
          <a:p>
            <a:pPr lvl="1"/>
            <a:r>
              <a:rPr lang="en-US" sz="2200" dirty="0" smtClean="0"/>
              <a:t>Brutalization effect:</a:t>
            </a:r>
          </a:p>
          <a:p>
            <a:pPr lvl="2"/>
            <a:r>
              <a:rPr lang="en-US" sz="2200" dirty="0" smtClean="0"/>
              <a:t>Homicides increase after executions.</a:t>
            </a:r>
          </a:p>
          <a:p>
            <a:pPr lvl="1"/>
            <a:r>
              <a:rPr lang="en-US" sz="2200" dirty="0" smtClean="0"/>
              <a:t>Believed it was a very ineffective deterrent.</a:t>
            </a:r>
          </a:p>
          <a:p>
            <a:pPr marL="342900" lvl="1" indent="0"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886700" cy="8382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LEOKA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886700" cy="5181600"/>
          </a:xfrm>
        </p:spPr>
        <p:txBody>
          <a:bodyPr>
            <a:noAutofit/>
          </a:bodyPr>
          <a:lstStyle/>
          <a:p>
            <a:r>
              <a:rPr lang="en-US" sz="2200" dirty="0" smtClean="0"/>
              <a:t>Collects </a:t>
            </a:r>
            <a:r>
              <a:rPr lang="en-US" sz="2200" dirty="0"/>
              <a:t>data from participating agencies on officer line-of-duty deaths and assaults.</a:t>
            </a:r>
          </a:p>
          <a:p>
            <a:pPr lvl="1"/>
            <a:r>
              <a:rPr lang="en-US" sz="2200" dirty="0" smtClean="0"/>
              <a:t>Line-of-duty </a:t>
            </a:r>
            <a:r>
              <a:rPr lang="en-US" sz="2200" dirty="0"/>
              <a:t>death</a:t>
            </a:r>
          </a:p>
          <a:p>
            <a:pPr lvl="1"/>
            <a:r>
              <a:rPr lang="en-US" sz="2200" dirty="0" smtClean="0"/>
              <a:t>Felonious </a:t>
            </a:r>
            <a:r>
              <a:rPr lang="en-US" sz="2200" dirty="0"/>
              <a:t>death</a:t>
            </a:r>
          </a:p>
          <a:p>
            <a:pPr lvl="1"/>
            <a:r>
              <a:rPr lang="en-US" sz="2200" dirty="0" smtClean="0"/>
              <a:t>Accidental </a:t>
            </a:r>
            <a:r>
              <a:rPr lang="en-US" sz="2200" dirty="0"/>
              <a:t>death</a:t>
            </a:r>
          </a:p>
          <a:p>
            <a:r>
              <a:rPr lang="en-US" sz="2200" dirty="0" smtClean="0"/>
              <a:t>Participating law enforcement agencies are required to report on officers who are killed or assaulted and who meet the following criteria:</a:t>
            </a:r>
          </a:p>
          <a:p>
            <a:pPr lvl="1"/>
            <a:r>
              <a:rPr lang="en-US" sz="2200" dirty="0" smtClean="0"/>
              <a:t>Working in an official capacity</a:t>
            </a:r>
          </a:p>
          <a:p>
            <a:pPr lvl="1"/>
            <a:r>
              <a:rPr lang="en-US" sz="2200" dirty="0" smtClean="0"/>
              <a:t>Having full arrest powers</a:t>
            </a:r>
          </a:p>
          <a:p>
            <a:pPr lvl="1"/>
            <a:r>
              <a:rPr lang="en-US" sz="2200" dirty="0" smtClean="0"/>
              <a:t>Wearing a badge (ordinarily)</a:t>
            </a:r>
          </a:p>
          <a:p>
            <a:pPr lvl="1"/>
            <a:r>
              <a:rPr lang="en-US" sz="2200" dirty="0" smtClean="0"/>
              <a:t>Carrying a firearm (ordinarily) </a:t>
            </a:r>
          </a:p>
          <a:p>
            <a:pPr lvl="1"/>
            <a:r>
              <a:rPr lang="en-US" sz="2200" dirty="0" smtClean="0"/>
              <a:t>Being paid from governmental funds allocated for payment of sworn law enforcement representatives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27762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868680" y="228600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National Crime Victimization Survey (NCVS)</a:t>
            </a:r>
            <a:endParaRPr lang="en-US" sz="3600" dirty="0" smtClean="0">
              <a:solidFill>
                <a:srgbClr val="CF5716"/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903514" y="1780858"/>
            <a:ext cx="8088086" cy="4727575"/>
          </a:xfrm>
        </p:spPr>
        <p:txBody>
          <a:bodyPr/>
          <a:lstStyle/>
          <a:p>
            <a:r>
              <a:rPr lang="en-US" sz="2200" dirty="0" smtClean="0"/>
              <a:t>Primary </a:t>
            </a:r>
            <a:r>
              <a:rPr lang="en-US" sz="2200" dirty="0"/>
              <a:t>Purpose</a:t>
            </a:r>
          </a:p>
          <a:p>
            <a:pPr lvl="1"/>
            <a:r>
              <a:rPr lang="en-US" sz="2200" dirty="0" smtClean="0"/>
              <a:t>To </a:t>
            </a:r>
            <a:r>
              <a:rPr lang="en-US" sz="2200" dirty="0"/>
              <a:t>provide additional insight into the dark figure of crime (crimes unreported to law enforcement).</a:t>
            </a:r>
          </a:p>
          <a:p>
            <a:r>
              <a:rPr lang="en-US" sz="2200" dirty="0" smtClean="0"/>
              <a:t>Why </a:t>
            </a:r>
            <a:r>
              <a:rPr lang="en-US" sz="2200" dirty="0"/>
              <a:t>victims failed to report these crimes to law enforcement include:</a:t>
            </a:r>
          </a:p>
          <a:p>
            <a:pPr lvl="1"/>
            <a:r>
              <a:rPr lang="en-US" sz="2200" dirty="0" smtClean="0"/>
              <a:t>The </a:t>
            </a:r>
            <a:r>
              <a:rPr lang="en-US" sz="2200" dirty="0"/>
              <a:t>victim believed nothing could be done about the incident;</a:t>
            </a:r>
          </a:p>
          <a:p>
            <a:pPr lvl="1"/>
            <a:r>
              <a:rPr lang="en-US" sz="2200" dirty="0" smtClean="0"/>
              <a:t>The </a:t>
            </a:r>
            <a:r>
              <a:rPr lang="en-US" sz="2200" dirty="0"/>
              <a:t>victim felt that the crime incident was not important enough to report to the police; </a:t>
            </a:r>
          </a:p>
          <a:p>
            <a:pPr lvl="1"/>
            <a:r>
              <a:rPr lang="en-US" sz="2200" dirty="0" smtClean="0"/>
              <a:t>The </a:t>
            </a:r>
            <a:r>
              <a:rPr lang="en-US" sz="2200" dirty="0"/>
              <a:t>victim perceived the incident was too private or personal; and</a:t>
            </a:r>
          </a:p>
          <a:p>
            <a:pPr lvl="1"/>
            <a:r>
              <a:rPr lang="en-US" sz="2200" dirty="0" smtClean="0"/>
              <a:t>The </a:t>
            </a:r>
            <a:r>
              <a:rPr lang="en-US" sz="2200" dirty="0"/>
              <a:t>victim thought that the police would not want to be inconvenienced with the crime incident.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National Crime Victimization Survey (NCVS)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7886700" cy="4351338"/>
          </a:xfrm>
        </p:spPr>
        <p:txBody>
          <a:bodyPr>
            <a:normAutofit/>
          </a:bodyPr>
          <a:lstStyle/>
          <a:p>
            <a:r>
              <a:rPr lang="en-US" sz="2200" dirty="0" smtClean="0"/>
              <a:t>Collects data on individuals who have been the victims of crimes, whether or not these crimes were reported to law enforcement.</a:t>
            </a:r>
          </a:p>
          <a:p>
            <a:pPr lvl="1"/>
            <a:r>
              <a:rPr lang="en-US" sz="2200" dirty="0" smtClean="0"/>
              <a:t>Any individual who is 12 years of age or older living in the U.S. is eligible for participation.</a:t>
            </a:r>
          </a:p>
          <a:p>
            <a:pPr lvl="1"/>
            <a:r>
              <a:rPr lang="en-US" sz="2200" dirty="0" smtClean="0"/>
              <a:t>Collects data about</a:t>
            </a:r>
          </a:p>
          <a:p>
            <a:pPr lvl="2"/>
            <a:r>
              <a:rPr lang="en-US" sz="2200" dirty="0" smtClean="0"/>
              <a:t>Victims (e.g., age, sex, race, ethnicity, marital status, income, educational level)</a:t>
            </a:r>
          </a:p>
          <a:p>
            <a:pPr lvl="2"/>
            <a:r>
              <a:rPr lang="en-US" sz="2200" dirty="0" smtClean="0"/>
              <a:t>Offenders (e.g., sex, race, approximate age, victim-offender relationship)</a:t>
            </a:r>
          </a:p>
          <a:p>
            <a:pPr lvl="2"/>
            <a:r>
              <a:rPr lang="en-US" sz="2200" dirty="0" smtClean="0"/>
              <a:t>Crimes (e.g., time and place of occurrence, use of weapons, nature of injury, economic consequences)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18079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National Crime Victimization Survey (NCVS)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879566" y="1828800"/>
            <a:ext cx="7886700" cy="4351338"/>
          </a:xfrm>
        </p:spPr>
        <p:txBody>
          <a:bodyPr>
            <a:normAutofit lnSpcReduction="10000"/>
          </a:bodyPr>
          <a:lstStyle/>
          <a:p>
            <a:r>
              <a:rPr lang="en-US" sz="2200" dirty="0"/>
              <a:t>The NCVS is also intended to</a:t>
            </a:r>
          </a:p>
          <a:p>
            <a:pPr lvl="1"/>
            <a:r>
              <a:rPr lang="en-US" sz="2200" dirty="0"/>
              <a:t>Identify portions of the population at risk of victimization;</a:t>
            </a:r>
          </a:p>
          <a:p>
            <a:pPr lvl="1"/>
            <a:r>
              <a:rPr lang="en-US" sz="2200" dirty="0"/>
              <a:t>Estimate multiple victimization rates;</a:t>
            </a:r>
          </a:p>
          <a:p>
            <a:pPr lvl="1"/>
            <a:r>
              <a:rPr lang="en-US" sz="2200" dirty="0"/>
              <a:t>Provide data needed to evaluate crime prevention programs; and</a:t>
            </a:r>
          </a:p>
          <a:p>
            <a:pPr lvl="1"/>
            <a:r>
              <a:rPr lang="en-US" sz="2200" dirty="0"/>
              <a:t>Allow for comparison of patterns, amounts, and locations of crime with the UCR.</a:t>
            </a:r>
          </a:p>
          <a:p>
            <a:r>
              <a:rPr lang="en-US" sz="2200" dirty="0"/>
              <a:t>Law enforcement agencies use the NCVS for </a:t>
            </a:r>
          </a:p>
          <a:p>
            <a:pPr lvl="1"/>
            <a:r>
              <a:rPr lang="en-US" sz="2200" dirty="0"/>
              <a:t>Enhancing citizen cooperation with officials in deterring and detecting crime, </a:t>
            </a:r>
          </a:p>
          <a:p>
            <a:pPr lvl="1"/>
            <a:r>
              <a:rPr lang="en-US" sz="2200" dirty="0"/>
              <a:t>Establishing special police strike forces to combat those crimes which the NCVS reported as being most prevalent, </a:t>
            </a:r>
          </a:p>
          <a:p>
            <a:pPr lvl="1"/>
            <a:r>
              <a:rPr lang="en-US" sz="2200" dirty="0"/>
              <a:t>Developing street and park lighting programs in those areas with high reported crime rates.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National Crime Victimization Survey (NCVS)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894806" y="1779588"/>
            <a:ext cx="7886700" cy="4351338"/>
          </a:xfrm>
        </p:spPr>
        <p:txBody>
          <a:bodyPr>
            <a:normAutofit/>
          </a:bodyPr>
          <a:lstStyle/>
          <a:p>
            <a:r>
              <a:rPr lang="en-US" sz="2200" dirty="0" smtClean="0"/>
              <a:t>Limitations </a:t>
            </a:r>
            <a:r>
              <a:rPr lang="en-US" sz="2200" dirty="0"/>
              <a:t>of the NCVS</a:t>
            </a:r>
          </a:p>
          <a:p>
            <a:pPr lvl="1"/>
            <a:r>
              <a:rPr lang="en-US" sz="2200" dirty="0" smtClean="0"/>
              <a:t>Crimes</a:t>
            </a:r>
            <a:r>
              <a:rPr lang="en-US" sz="2200" dirty="0"/>
              <a:t>, such as prostitution, drug dealing, and gambling, are not often revealed in interviews for obvious reasons.</a:t>
            </a:r>
          </a:p>
          <a:p>
            <a:pPr lvl="1"/>
            <a:r>
              <a:rPr lang="en-US" sz="2200" dirty="0" smtClean="0"/>
              <a:t>Since </a:t>
            </a:r>
            <a:r>
              <a:rPr lang="en-US" sz="2200" dirty="0"/>
              <a:t>the NCVS surveys only households, crimes committed against commercial businesses (e.g., stores) are not included.</a:t>
            </a:r>
          </a:p>
          <a:p>
            <a:pPr lvl="1"/>
            <a:r>
              <a:rPr lang="en-US" sz="2200" dirty="0" smtClean="0"/>
              <a:t>The </a:t>
            </a:r>
            <a:r>
              <a:rPr lang="en-US" sz="2200" dirty="0"/>
              <a:t>validity of the NCVS is also an issue. Validity is a term used to refer to whether an instrument is measuring what it intends to measure.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0674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Comparing the NCVS and UCR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6909" y="1865993"/>
            <a:ext cx="7886700" cy="4351338"/>
          </a:xfrm>
        </p:spPr>
        <p:txBody>
          <a:bodyPr>
            <a:normAutofit/>
          </a:bodyPr>
          <a:lstStyle/>
          <a:p>
            <a:r>
              <a:rPr lang="en-US" sz="2200" dirty="0" smtClean="0"/>
              <a:t>Both collect data on the same types of serious crimes.</a:t>
            </a:r>
          </a:p>
          <a:p>
            <a:pPr lvl="1"/>
            <a:r>
              <a:rPr lang="en-US" sz="2200" dirty="0" smtClean="0"/>
              <a:t>UCR only measures rape as a crime against women; NCVS measures rape as a crime against both sexes.</a:t>
            </a:r>
          </a:p>
          <a:p>
            <a:r>
              <a:rPr lang="en-US" sz="2200" dirty="0" smtClean="0"/>
              <a:t>Differences:</a:t>
            </a:r>
          </a:p>
          <a:p>
            <a:pPr lvl="1"/>
            <a:r>
              <a:rPr lang="en-US" sz="2200" dirty="0" smtClean="0"/>
              <a:t>Programs were developed to serve different purposes.</a:t>
            </a:r>
          </a:p>
          <a:p>
            <a:pPr lvl="1"/>
            <a:r>
              <a:rPr lang="en-US" sz="2200" dirty="0" smtClean="0"/>
              <a:t>Types of crimes are not necessarily identical.</a:t>
            </a:r>
          </a:p>
          <a:p>
            <a:pPr lvl="1"/>
            <a:r>
              <a:rPr lang="en-US" sz="2200" dirty="0" smtClean="0"/>
              <a:t>Use different methods to collect crime data.</a:t>
            </a:r>
          </a:p>
          <a:p>
            <a:pPr lvl="1"/>
            <a:r>
              <a:rPr lang="en-US" sz="2200" dirty="0" smtClean="0"/>
              <a:t>Use different bases to calculate rates for certain crimes.</a:t>
            </a:r>
          </a:p>
          <a:p>
            <a:pPr lvl="1"/>
            <a:r>
              <a:rPr lang="en-US" sz="2200" dirty="0" smtClean="0"/>
              <a:t>Implement different sampling procedures.</a:t>
            </a:r>
          </a:p>
        </p:txBody>
      </p:sp>
    </p:spTree>
    <p:extLst>
      <p:ext uri="{BB962C8B-B14F-4D97-AF65-F5344CB8AC3E}">
        <p14:creationId xmlns:p14="http://schemas.microsoft.com/office/powerpoint/2010/main" val="91483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7611"/>
            <a:ext cx="7886700" cy="91158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F5716"/>
                </a:solidFill>
              </a:rPr>
              <a:t>Self-report surveys</a:t>
            </a:r>
            <a:endParaRPr lang="en-US" sz="3600" dirty="0">
              <a:solidFill>
                <a:srgbClr val="CF571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0857" y="1447800"/>
            <a:ext cx="7886700" cy="5029200"/>
          </a:xfrm>
        </p:spPr>
        <p:txBody>
          <a:bodyPr>
            <a:noAutofit/>
          </a:bodyPr>
          <a:lstStyle/>
          <a:p>
            <a:r>
              <a:rPr lang="en-US" sz="2200" dirty="0" smtClean="0"/>
              <a:t>Address four broad classes of questions: </a:t>
            </a:r>
          </a:p>
          <a:p>
            <a:pPr lvl="1"/>
            <a:r>
              <a:rPr lang="en-US" sz="2200" dirty="0" smtClean="0"/>
              <a:t>The prevalence of attitudes, beliefs, and behaviors</a:t>
            </a:r>
          </a:p>
          <a:p>
            <a:pPr lvl="1"/>
            <a:r>
              <a:rPr lang="en-US" sz="2200" dirty="0" smtClean="0"/>
              <a:t>Changes in these attitudes, beliefs, and behaviors over time</a:t>
            </a:r>
          </a:p>
          <a:p>
            <a:pPr lvl="1"/>
            <a:r>
              <a:rPr lang="en-US" sz="2200" dirty="0" smtClean="0"/>
              <a:t>Differences between groups of people in their attitudes, beliefs, and behaviors</a:t>
            </a:r>
          </a:p>
          <a:p>
            <a:pPr lvl="1"/>
            <a:r>
              <a:rPr lang="en-US" sz="2200" dirty="0" smtClean="0"/>
              <a:t>Causal propositions about these attitudes, beliefs, and behaviors</a:t>
            </a:r>
          </a:p>
          <a:p>
            <a:r>
              <a:rPr lang="en-US" sz="2200" dirty="0" smtClean="0"/>
              <a:t>Collect data by asking respondents to provide information about themselves.</a:t>
            </a:r>
          </a:p>
          <a:p>
            <a:r>
              <a:rPr lang="en-US" sz="2200" dirty="0" smtClean="0"/>
              <a:t>Types </a:t>
            </a:r>
            <a:r>
              <a:rPr lang="en-US" sz="2200" dirty="0"/>
              <a:t>of Self-Report Surveys</a:t>
            </a:r>
          </a:p>
          <a:p>
            <a:pPr lvl="1"/>
            <a:r>
              <a:rPr lang="en-US" sz="2200" dirty="0" smtClean="0"/>
              <a:t>Monitoring </a:t>
            </a:r>
            <a:r>
              <a:rPr lang="en-US" sz="2200" dirty="0"/>
              <a:t>the Future (MTF</a:t>
            </a:r>
            <a:r>
              <a:rPr lang="en-US" sz="2200" dirty="0" smtClean="0"/>
              <a:t>)</a:t>
            </a:r>
          </a:p>
          <a:p>
            <a:pPr lvl="1"/>
            <a:r>
              <a:rPr lang="en-US" sz="2200" dirty="0" smtClean="0"/>
              <a:t>National </a:t>
            </a:r>
            <a:r>
              <a:rPr lang="en-US" sz="2200" dirty="0"/>
              <a:t>Household Survey on Drug Abuse (NHSDA</a:t>
            </a:r>
            <a:r>
              <a:rPr lang="en-US" sz="2200" dirty="0" smtClean="0"/>
              <a:t>)</a:t>
            </a:r>
          </a:p>
          <a:p>
            <a:pPr lvl="1"/>
            <a:r>
              <a:rPr lang="en-US" sz="2200" dirty="0" smtClean="0"/>
              <a:t>National </a:t>
            </a:r>
            <a:r>
              <a:rPr lang="en-US" sz="2200" dirty="0"/>
              <a:t>Youth Survey (NYS)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86520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886700" cy="624206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600" dirty="0" smtClean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dark figures </a:t>
            </a:r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3600" dirty="0" smtClean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crime</a:t>
            </a:r>
            <a:endParaRPr lang="en-US" sz="3600" dirty="0">
              <a:solidFill>
                <a:srgbClr val="CF57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16543" y="1467008"/>
            <a:ext cx="5727257" cy="523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06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20674"/>
            <a:ext cx="7886700" cy="1325563"/>
          </a:xfrm>
        </p:spPr>
        <p:txBody>
          <a:bodyPr>
            <a:normAutofit/>
          </a:bodyPr>
          <a:lstStyle/>
          <a:p>
            <a:pPr lvl="1" algn="l" defTabSz="685800" rtl="0">
              <a:lnSpc>
                <a:spcPct val="90000"/>
              </a:lnSpc>
              <a:spcBef>
                <a:spcPct val="0"/>
              </a:spcBef>
            </a:pPr>
            <a:r>
              <a:rPr lang="en-US" sz="3600" kern="1200" dirty="0">
                <a:solidFill>
                  <a:srgbClr val="CF5716"/>
                </a:solidFill>
                <a:latin typeface="+mj-lt"/>
                <a:ea typeface="+mj-ea"/>
                <a:cs typeface="+mj-cs"/>
              </a:rPr>
              <a:t>Additional </a:t>
            </a:r>
            <a:r>
              <a:rPr lang="en-US" sz="3600" kern="1200" dirty="0" smtClean="0">
                <a:solidFill>
                  <a:srgbClr val="CF5716"/>
                </a:solidFill>
                <a:latin typeface="+mj-lt"/>
                <a:ea typeface="+mj-ea"/>
                <a:cs typeface="+mj-cs"/>
              </a:rPr>
              <a:t>approaches</a:t>
            </a:r>
            <a:endParaRPr lang="en-US" sz="3600" kern="1200" dirty="0">
              <a:solidFill>
                <a:srgbClr val="CF5716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9566" y="2057400"/>
            <a:ext cx="7886700" cy="1679575"/>
          </a:xfrm>
        </p:spPr>
        <p:txBody>
          <a:bodyPr>
            <a:normAutofit/>
          </a:bodyPr>
          <a:lstStyle/>
          <a:p>
            <a:r>
              <a:rPr lang="en-US" sz="2200" dirty="0" smtClean="0"/>
              <a:t>National </a:t>
            </a:r>
            <a:r>
              <a:rPr lang="en-US" sz="2200" dirty="0"/>
              <a:t>Youth Gang </a:t>
            </a:r>
            <a:r>
              <a:rPr lang="en-US" sz="2200" dirty="0" smtClean="0"/>
              <a:t>Survey</a:t>
            </a:r>
          </a:p>
          <a:p>
            <a:r>
              <a:rPr lang="en-US" sz="2200" dirty="0" smtClean="0"/>
              <a:t>Spatial </a:t>
            </a:r>
            <a:r>
              <a:rPr lang="en-US" sz="2200" dirty="0"/>
              <a:t>Analyses of Crime</a:t>
            </a:r>
          </a:p>
        </p:txBody>
      </p:sp>
    </p:spTree>
    <p:extLst>
      <p:ext uri="{BB962C8B-B14F-4D97-AF65-F5344CB8AC3E}">
        <p14:creationId xmlns:p14="http://schemas.microsoft.com/office/powerpoint/2010/main" val="385705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893037" y="304800"/>
            <a:ext cx="7412763" cy="625474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Measuring </a:t>
            </a:r>
            <a:r>
              <a:rPr lang="en-US" sz="3600" dirty="0" smtClean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crime </a:t>
            </a:r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3600" dirty="0" smtClean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necessary</a:t>
            </a:r>
            <a:endParaRPr lang="en-US" sz="3600" dirty="0">
              <a:solidFill>
                <a:srgbClr val="CF57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893037" y="1447800"/>
            <a:ext cx="8022363" cy="35052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Explaining </a:t>
            </a:r>
            <a:r>
              <a:rPr lang="en-US" sz="2200" dirty="0"/>
              <a:t>why crime occurs, and evaluating programs and policies.</a:t>
            </a:r>
          </a:p>
          <a:p>
            <a:r>
              <a:rPr lang="en-US" sz="2200" dirty="0" smtClean="0"/>
              <a:t>Measuring </a:t>
            </a:r>
            <a:r>
              <a:rPr lang="en-US" sz="2200" dirty="0"/>
              <a:t>crime is also needed for risk assessment of different social groups, including their potential for becoming offenders or victims. </a:t>
            </a:r>
          </a:p>
          <a:p>
            <a:r>
              <a:rPr lang="en-US" sz="2200" dirty="0" smtClean="0"/>
              <a:t>Identifying </a:t>
            </a:r>
            <a:r>
              <a:rPr lang="en-US" sz="2200" dirty="0"/>
              <a:t>causes requires that differences in crime rates can be related to differences in people and their situations. </a:t>
            </a:r>
          </a:p>
          <a:p>
            <a:r>
              <a:rPr lang="en-US" sz="2200" dirty="0" smtClean="0"/>
              <a:t>Counting </a:t>
            </a:r>
            <a:r>
              <a:rPr lang="en-US" sz="2200" dirty="0"/>
              <a:t>crime is also used to evaluate and justify programs and policies that try to address criminal activity</a:t>
            </a:r>
          </a:p>
        </p:txBody>
      </p:sp>
    </p:spTree>
    <p:extLst>
      <p:ext uri="{BB962C8B-B14F-4D97-AF65-F5344CB8AC3E}">
        <p14:creationId xmlns:p14="http://schemas.microsoft.com/office/powerpoint/2010/main" val="412106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886700" cy="99060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Crime d</a:t>
            </a:r>
            <a:r>
              <a:rPr lang="en-US" sz="3600" dirty="0" smtClean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ata </a:t>
            </a:r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US" sz="3600" dirty="0" smtClean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law enforcement agencies</a:t>
            </a:r>
            <a:endParaRPr lang="en-US" sz="3600" dirty="0">
              <a:solidFill>
                <a:srgbClr val="CF57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9971" y="2057400"/>
            <a:ext cx="7886700" cy="2578894"/>
          </a:xfrm>
        </p:spPr>
        <p:txBody>
          <a:bodyPr>
            <a:normAutofit/>
          </a:bodyPr>
          <a:lstStyle/>
          <a:p>
            <a:r>
              <a:rPr lang="en-US" sz="2200" dirty="0" smtClean="0"/>
              <a:t>Uniform </a:t>
            </a:r>
            <a:r>
              <a:rPr lang="en-US" sz="2200" dirty="0"/>
              <a:t>Crime Reports (UCR</a:t>
            </a:r>
            <a:r>
              <a:rPr lang="en-US" sz="2200" dirty="0" smtClean="0"/>
              <a:t>)</a:t>
            </a:r>
          </a:p>
          <a:p>
            <a:r>
              <a:rPr lang="en-US" sz="2200" dirty="0" smtClean="0"/>
              <a:t>Supplementary </a:t>
            </a:r>
            <a:r>
              <a:rPr lang="en-US" sz="2200" dirty="0"/>
              <a:t>Homicide Reports (SHR</a:t>
            </a:r>
            <a:r>
              <a:rPr lang="en-US" sz="2200" dirty="0" smtClean="0"/>
              <a:t>)</a:t>
            </a:r>
          </a:p>
          <a:p>
            <a:r>
              <a:rPr lang="en-US" sz="2200" dirty="0" smtClean="0"/>
              <a:t>National </a:t>
            </a:r>
            <a:r>
              <a:rPr lang="en-US" sz="2200" dirty="0"/>
              <a:t>Incident-Based Reporting System (NIBRS</a:t>
            </a:r>
            <a:r>
              <a:rPr lang="en-US" sz="2200" dirty="0" smtClean="0"/>
              <a:t>)</a:t>
            </a:r>
          </a:p>
          <a:p>
            <a:r>
              <a:rPr lang="en-US" sz="2200" dirty="0" smtClean="0"/>
              <a:t>Hate </a:t>
            </a:r>
            <a:r>
              <a:rPr lang="en-US" sz="2200" dirty="0"/>
              <a:t>Crime </a:t>
            </a:r>
            <a:r>
              <a:rPr lang="en-US" sz="2200" dirty="0" smtClean="0"/>
              <a:t>Statistics</a:t>
            </a:r>
          </a:p>
          <a:p>
            <a:r>
              <a:rPr lang="en-US" sz="2200" dirty="0" smtClean="0"/>
              <a:t>Law </a:t>
            </a:r>
            <a:r>
              <a:rPr lang="en-US" sz="2200" dirty="0"/>
              <a:t>Enforcement Officers Killed and Assaulted Statistics (LEOKA)</a:t>
            </a:r>
          </a:p>
        </p:txBody>
      </p:sp>
    </p:spTree>
    <p:extLst>
      <p:ext uri="{BB962C8B-B14F-4D97-AF65-F5344CB8AC3E}">
        <p14:creationId xmlns:p14="http://schemas.microsoft.com/office/powerpoint/2010/main" val="246844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838200" y="320674"/>
            <a:ext cx="7886700" cy="746125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F5716"/>
                </a:solidFill>
              </a:rPr>
              <a:t>Uniform Crime Reports </a:t>
            </a:r>
            <a:r>
              <a:rPr lang="en-US" sz="3600" dirty="0">
                <a:solidFill>
                  <a:srgbClr val="CF5716"/>
                </a:solidFill>
              </a:rPr>
              <a:t>(UCR)</a:t>
            </a:r>
            <a:endParaRPr lang="en-US" sz="3600" dirty="0" smtClean="0">
              <a:solidFill>
                <a:srgbClr val="CF5716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886097" y="1219200"/>
            <a:ext cx="7886700" cy="5029200"/>
          </a:xfrm>
        </p:spPr>
        <p:txBody>
          <a:bodyPr/>
          <a:lstStyle/>
          <a:p>
            <a:r>
              <a:rPr lang="en-US" sz="2200" dirty="0" smtClean="0"/>
              <a:t>Historical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524000"/>
            <a:ext cx="5265740" cy="5243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7886700" cy="65033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Limitations of UCR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844731" y="1676400"/>
            <a:ext cx="7886700" cy="4351338"/>
          </a:xfrm>
        </p:spPr>
        <p:txBody>
          <a:bodyPr>
            <a:normAutofit/>
          </a:bodyPr>
          <a:lstStyle/>
          <a:p>
            <a:r>
              <a:rPr lang="en-US" sz="2200" dirty="0" smtClean="0"/>
              <a:t>Crimes that do </a:t>
            </a:r>
            <a:r>
              <a:rPr lang="en-US" sz="2200" dirty="0"/>
              <a:t>not come to the attention of those responsible for collecting this information.</a:t>
            </a:r>
          </a:p>
          <a:p>
            <a:r>
              <a:rPr lang="en-US" sz="2200" dirty="0" smtClean="0"/>
              <a:t>Concentrates </a:t>
            </a:r>
            <a:r>
              <a:rPr lang="en-US" sz="2200" dirty="0"/>
              <a:t>on conventional street crime </a:t>
            </a:r>
            <a:endParaRPr lang="en-US" sz="2200" dirty="0" smtClean="0"/>
          </a:p>
          <a:p>
            <a:r>
              <a:rPr lang="en-US" sz="2200" dirty="0" smtClean="0"/>
              <a:t>Can </a:t>
            </a:r>
            <a:r>
              <a:rPr lang="en-US" sz="2200" dirty="0"/>
              <a:t>be used for political purposes.</a:t>
            </a:r>
          </a:p>
          <a:p>
            <a:r>
              <a:rPr lang="en-US" sz="2200" dirty="0" smtClean="0"/>
              <a:t>Some </a:t>
            </a:r>
            <a:r>
              <a:rPr lang="en-US" sz="2200" dirty="0"/>
              <a:t>law enforcement agencies may submit incomplete or delinquent reports.</a:t>
            </a:r>
          </a:p>
          <a:p>
            <a:r>
              <a:rPr lang="en-US" sz="2200" dirty="0" smtClean="0"/>
              <a:t>Problems </a:t>
            </a:r>
            <a:r>
              <a:rPr lang="en-US" sz="2200" dirty="0"/>
              <a:t>with the collection of UCR data can also occur due to clerical and data processing errors.</a:t>
            </a:r>
          </a:p>
          <a:p>
            <a:r>
              <a:rPr lang="en-US" sz="2200" dirty="0" smtClean="0"/>
              <a:t>Changes </a:t>
            </a:r>
            <a:r>
              <a:rPr lang="en-US" sz="2200" dirty="0"/>
              <a:t>in the legal </a:t>
            </a:r>
            <a:r>
              <a:rPr lang="en-US" sz="2200" dirty="0" smtClean="0"/>
              <a:t>code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0675"/>
            <a:ext cx="7886700" cy="822326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SHR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886700" cy="4351338"/>
          </a:xfrm>
        </p:spPr>
        <p:txBody>
          <a:bodyPr>
            <a:normAutofit/>
          </a:bodyPr>
          <a:lstStyle/>
          <a:p>
            <a:r>
              <a:rPr lang="en-US" sz="2200" dirty="0" smtClean="0"/>
              <a:t>Collects additional information pertaining to a homicide including</a:t>
            </a:r>
          </a:p>
          <a:p>
            <a:pPr lvl="1"/>
            <a:r>
              <a:rPr lang="en-US" sz="2200" dirty="0" smtClean="0"/>
              <a:t>Details about the murder victim and offender;</a:t>
            </a:r>
          </a:p>
          <a:p>
            <a:pPr lvl="1"/>
            <a:r>
              <a:rPr lang="en-US" sz="2200" dirty="0" smtClean="0"/>
              <a:t>The relationship between the victim and the offender; </a:t>
            </a:r>
          </a:p>
          <a:p>
            <a:pPr lvl="1"/>
            <a:r>
              <a:rPr lang="en-US" sz="2200" dirty="0" smtClean="0"/>
              <a:t>The weapon used; and</a:t>
            </a:r>
          </a:p>
          <a:p>
            <a:pPr lvl="1"/>
            <a:r>
              <a:rPr lang="en-US" sz="2200" dirty="0" smtClean="0"/>
              <a:t>Circumstances in each criminal homicide.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76898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914400" y="290194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Beccaria’s </a:t>
            </a:r>
            <a:r>
              <a:rPr lang="en-US" sz="3600" dirty="0" smtClean="0">
                <a:solidFill>
                  <a:srgbClr val="CF5716"/>
                </a:solidFill>
              </a:rPr>
              <a:t>proposed reforms </a:t>
            </a:r>
            <a:r>
              <a:rPr lang="en-US" sz="3600" dirty="0">
                <a:solidFill>
                  <a:srgbClr val="CF5716"/>
                </a:solidFill>
              </a:rPr>
              <a:t>and </a:t>
            </a:r>
            <a:r>
              <a:rPr lang="en-US" sz="3600" dirty="0" smtClean="0">
                <a:solidFill>
                  <a:srgbClr val="CF5716"/>
                </a:solidFill>
              </a:rPr>
              <a:t>ideas </a:t>
            </a:r>
            <a:r>
              <a:rPr lang="en-US" sz="3600" dirty="0">
                <a:solidFill>
                  <a:srgbClr val="CF5716"/>
                </a:solidFill>
              </a:rPr>
              <a:t>of </a:t>
            </a:r>
            <a:r>
              <a:rPr lang="en-US" sz="3600" dirty="0" smtClean="0">
                <a:solidFill>
                  <a:srgbClr val="CF5716"/>
                </a:solidFill>
              </a:rPr>
              <a:t>justice</a:t>
            </a:r>
            <a:endParaRPr lang="en-US" sz="3600" dirty="0">
              <a:solidFill>
                <a:srgbClr val="CF5716"/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Proposed to do away with practices that were common in “justice” systems at the time he wrote.</a:t>
            </a:r>
          </a:p>
          <a:p>
            <a:pPr lvl="1"/>
            <a:r>
              <a:rPr lang="en-US" sz="2200" dirty="0" smtClean="0"/>
              <a:t>Secret accusations should not be allowed; witnesses should be able to be confronted and cross-examined.</a:t>
            </a:r>
          </a:p>
          <a:p>
            <a:r>
              <a:rPr lang="en-US" sz="2200" dirty="0" smtClean="0"/>
              <a:t>Beccaria also claimed that torture should not be used against defendants.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886700" cy="6858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NIBRS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8800"/>
            <a:ext cx="7886700" cy="4351338"/>
          </a:xfrm>
        </p:spPr>
        <p:txBody>
          <a:bodyPr>
            <a:normAutofit/>
          </a:bodyPr>
          <a:lstStyle/>
          <a:p>
            <a:r>
              <a:rPr lang="en-US" sz="2200" dirty="0" smtClean="0"/>
              <a:t>Two </a:t>
            </a:r>
            <a:r>
              <a:rPr lang="en-US" sz="2200" dirty="0"/>
              <a:t>Goals of the </a:t>
            </a:r>
            <a:r>
              <a:rPr lang="en-US" sz="2200" dirty="0" smtClean="0"/>
              <a:t>NIBRS</a:t>
            </a:r>
          </a:p>
          <a:p>
            <a:r>
              <a:rPr lang="en-US" sz="2200" dirty="0" smtClean="0"/>
              <a:t>Six units of analysis</a:t>
            </a:r>
          </a:p>
          <a:p>
            <a:pPr lvl="1"/>
            <a:r>
              <a:rPr lang="en-US" sz="2200" dirty="0" smtClean="0"/>
              <a:t>Administrative</a:t>
            </a:r>
          </a:p>
          <a:p>
            <a:pPr lvl="1"/>
            <a:r>
              <a:rPr lang="en-US" sz="2200" dirty="0" smtClean="0"/>
              <a:t>Offense</a:t>
            </a:r>
          </a:p>
          <a:p>
            <a:pPr lvl="1"/>
            <a:r>
              <a:rPr lang="en-US" sz="2200" dirty="0" smtClean="0"/>
              <a:t>Property</a:t>
            </a:r>
          </a:p>
          <a:p>
            <a:pPr lvl="1"/>
            <a:r>
              <a:rPr lang="en-US" sz="2200" dirty="0" smtClean="0"/>
              <a:t>Victim</a:t>
            </a:r>
          </a:p>
          <a:p>
            <a:pPr lvl="1"/>
            <a:r>
              <a:rPr lang="en-US" sz="2200" dirty="0" smtClean="0"/>
              <a:t>Offender</a:t>
            </a:r>
          </a:p>
          <a:p>
            <a:pPr lvl="1"/>
            <a:r>
              <a:rPr lang="en-US" sz="2200" dirty="0" smtClean="0"/>
              <a:t>Arrestee</a:t>
            </a:r>
          </a:p>
          <a:p>
            <a:r>
              <a:rPr lang="en-US" sz="2200" dirty="0" smtClean="0"/>
              <a:t>Limitations </a:t>
            </a:r>
            <a:r>
              <a:rPr lang="en-US" sz="2200" dirty="0"/>
              <a:t>to the NIBRS</a:t>
            </a:r>
          </a:p>
        </p:txBody>
      </p:sp>
    </p:spTree>
    <p:extLst>
      <p:ext uri="{BB962C8B-B14F-4D97-AF65-F5344CB8AC3E}">
        <p14:creationId xmlns:p14="http://schemas.microsoft.com/office/powerpoint/2010/main" val="80953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609</TotalTime>
  <Words>1100</Words>
  <Application>Microsoft Office PowerPoint</Application>
  <PresentationFormat>On-screen Show (4:3)</PresentationFormat>
  <Paragraphs>133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Presentation1</vt:lpstr>
      <vt:lpstr>Chapter 2</vt:lpstr>
      <vt:lpstr>The dark figures of crime</vt:lpstr>
      <vt:lpstr>Measuring crime is necessary</vt:lpstr>
      <vt:lpstr>Crime data from law enforcement agencies</vt:lpstr>
      <vt:lpstr>Uniform Crime Reports (UCR)</vt:lpstr>
      <vt:lpstr>Limitations of UCR</vt:lpstr>
      <vt:lpstr>SHR</vt:lpstr>
      <vt:lpstr>Beccaria’s proposed reforms and ideas of justice</vt:lpstr>
      <vt:lpstr>NIBRS</vt:lpstr>
      <vt:lpstr>Beccaria’s proposed reforms and ideas of justice</vt:lpstr>
      <vt:lpstr>Hate crime data</vt:lpstr>
      <vt:lpstr>Beccaria’s ideas on the death penalty</vt:lpstr>
      <vt:lpstr>LEOKA</vt:lpstr>
      <vt:lpstr>National Crime Victimization Survey (NCVS)</vt:lpstr>
      <vt:lpstr>National Crime Victimization Survey (NCVS)</vt:lpstr>
      <vt:lpstr>National Crime Victimization Survey (NCVS)</vt:lpstr>
      <vt:lpstr>National Crime Victimization Survey (NCVS)</vt:lpstr>
      <vt:lpstr>Comparing the NCVS and UCR</vt:lpstr>
      <vt:lpstr>Self-report surveys</vt:lpstr>
      <vt:lpstr>Additional approaches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LeAnn</dc:creator>
  <cp:lastModifiedBy>SageUser</cp:lastModifiedBy>
  <cp:revision>56</cp:revision>
  <dcterms:created xsi:type="dcterms:W3CDTF">2013-03-02T03:04:06Z</dcterms:created>
  <dcterms:modified xsi:type="dcterms:W3CDTF">2017-02-17T00:04:44Z</dcterms:modified>
</cp:coreProperties>
</file>